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lay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6B557D-C1D1-4C9D-A9EA-BB690E70117E}">
  <a:tblStyle styleId="{A76B557D-C1D1-4C9D-A9EA-BB690E7011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Play-bold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blog https://dial.skku.edu/blog/2025_dan</a:t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8d4d556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можем переиспользовать полученную матрицу весов - добавить затухание по времени, позиции, количество уникальных дней (с контактами)</a:t>
            </a:r>
            <a:endParaRPr/>
          </a:p>
        </p:txBody>
      </p:sp>
      <p:sp>
        <p:nvSpPr>
          <p:cNvPr id="213" name="Google Shape;213;g35c8d4d556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c8d4d556c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можем переиспользовать полученную матрицу весов - добавить затухание по времени, позиции, количество уникальных дней (с контактами)</a:t>
            </a:r>
            <a:endParaRPr/>
          </a:p>
        </p:txBody>
      </p:sp>
      <p:sp>
        <p:nvSpPr>
          <p:cNvPr id="219" name="Google Shape;219;g35c8d4d556c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c89843796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c89843796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5c89843796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0413d18e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0413d18e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Создаем две "версии" (views) одной последовательности: Для каждой пользовательской последовательности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применяем два разных случайных искажения (аугментации) и получаем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S^A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S^B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Получаем эмбеддинги: Пропускаем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S^A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S^B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через Sasrec. Получаем два эмбеддинга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Z^A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Z^B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(размерности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Вычисляем Кросс-Корреляционную Матрицу (C): Сравниваем, насколько похожи (коррелируют) друг на друга </a:t>
            </a:r>
            <a:r>
              <a:rPr i="1"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все возможные пары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измерений из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Z^A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Z^B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по всему батчу (размер батча </a:t>
            </a:r>
            <a:r>
              <a:rPr lang="ru-RU" sz="1050">
                <a:solidFill>
                  <a:srgbClr val="404040"/>
                </a:solidFill>
                <a:highlight>
                  <a:srgbClr val="ECECEC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ru-RU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 Формула нормированная (чтобы значения были между -1 и 1):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5f0413d18e_1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099b9548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099b9548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6099b9548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0413d18e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0413d18e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f0413d18e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0413d18e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0413d18e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5f0413d18e_1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0413d18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5f0413d18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c89843796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5c89843796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c89843796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c89843796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Который повысил паблик скор, но мог привести к оверфиту под паблик (мы этого уже не узнаем)</a:t>
            </a:r>
            <a:endParaRPr/>
          </a:p>
        </p:txBody>
      </p:sp>
      <p:sp>
        <p:nvSpPr>
          <p:cNvPr id="293" name="Google Shape;293;g35c89843796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c8984379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c8984379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5c89843796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099b95486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099b95486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6099b95486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099b95486_4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099b95486_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6099b95486_4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c8d4d556c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c8d4d556c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5c8d4d556c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0413d18e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5f0413d18e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c8984379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5c8984379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89843796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c89843796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Из-за малой глубины истории датасеты и длинного таргета, было опасно как нарезать дополнительные недели, так и уходить в сторону более короткой глубины таргета, оставили из бейзлайна</a:t>
            </a:r>
            <a:endParaRPr/>
          </a:p>
        </p:txBody>
      </p:sp>
      <p:sp>
        <p:nvSpPr>
          <p:cNvPr id="147" name="Google Shape;147;g35c89843796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rdlae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https://arxiv.org/abs/2305.12922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Normalization Necessary for Linear Recommenders?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https://arxiv.org/abs/2504.05805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https://dial.skku.edu/blog/2025_dan</a:t>
            </a:r>
            <a:endParaRPr/>
          </a:p>
        </p:txBody>
      </p:sp>
      <p:sp>
        <p:nvSpPr>
          <p:cNvPr id="188" name="Google Shape;1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c8d4d556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c8d4d556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1905.03375" TargetMode="External"/><Relationship Id="rId4" Type="http://schemas.openxmlformats.org/officeDocument/2006/relationships/hyperlink" Target="https://arxiv.org/abs/2305.12922" TargetMode="External"/><Relationship Id="rId5" Type="http://schemas.openxmlformats.org/officeDocument/2006/relationships/hyperlink" Target="https://arxiv.org/pdf/2504.05805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Человеческое лицо, человек, одежда, бутылка&#10;&#10;Содержимое, созданное искусственным интеллектом, может быть неверным.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71317" y="532172"/>
            <a:ext cx="5656506" cy="31817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ctrTitle"/>
          </p:nvPr>
        </p:nvSpPr>
        <p:spPr>
          <a:xfrm flipH="1">
            <a:off x="1524000" y="223520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ru-RU"/>
              <a:t>AvitoTech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427569" y="490775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ML CUP 2025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AmazMe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Владислав Костоглодов, Григорий Вязников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754575" y="2171025"/>
            <a:ext cx="565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ru-RU" sz="1400">
                <a:solidFill>
                  <a:srgbClr val="212121"/>
                </a:solidFill>
              </a:rPr>
              <a:t>Item адаптивная нормализация: </a:t>
            </a:r>
            <a:r>
              <a:rPr lang="ru-RU" sz="1400">
                <a:solidFill>
                  <a:srgbClr val="212121"/>
                </a:solidFill>
              </a:rPr>
              <a:t>эффективно устанавливать низкий показатель α для наборов данных с высоким индексом Джини и высокий показатель α для наборов данных с низким индексом Джини. </a:t>
            </a:r>
            <a:endParaRPr sz="1400">
              <a:solidFill>
                <a:srgbClr val="21212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b="1" lang="ru-RU" sz="1400">
                <a:solidFill>
                  <a:srgbClr val="212121"/>
                </a:solidFill>
              </a:rPr>
              <a:t>User адаптивная нормализация</a:t>
            </a:r>
            <a:r>
              <a:rPr lang="ru-RU" sz="1400">
                <a:solidFill>
                  <a:srgbClr val="212121"/>
                </a:solidFill>
              </a:rPr>
              <a:t>:эффективно устанавливать высокое значение β для наборов данных с высоким коэффициентом гомофильности и низкое значение β для наборов данных с низким коэффициентом гомофильности.</a:t>
            </a:r>
            <a:endParaRPr sz="1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12121"/>
                </a:solidFill>
              </a:rPr>
              <a:t>Нормализация, адаптивная к элементам (норма элемента), последовательно улучшает производительность Хвостовых товаров в обоих наборах данных, в то время как нормализация, адаптивная к пользователю (норма пользователя), показывает разные тенденции в разных наборах данных. </a:t>
            </a:r>
            <a:endParaRPr sz="1400">
              <a:solidFill>
                <a:srgbClr val="212121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  <p:pic>
        <p:nvPicPr>
          <p:cNvPr id="208" name="Google Shape;208;p22" title="photo_5316846905025752951_y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700" y="250025"/>
            <a:ext cx="4343826" cy="39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>
            <p:ph type="title"/>
          </p:nvPr>
        </p:nvSpPr>
        <p:spPr>
          <a:xfrm>
            <a:off x="838200" y="365125"/>
            <a:ext cx="741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Why lae needs normalization?</a:t>
            </a:r>
            <a:r>
              <a:rPr lang="ru-RU"/>
              <a:t> </a:t>
            </a:r>
            <a:endParaRPr/>
          </a:p>
        </p:txBody>
      </p:sp>
      <p:pic>
        <p:nvPicPr>
          <p:cNvPr id="210" name="Google Shape;210;p22" title="photo_5316777227771311175_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200" y="3621000"/>
            <a:ext cx="4195324" cy="36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 sz="4100"/>
              <a:t>One matrix = many features</a:t>
            </a:r>
            <a:endParaRPr sz="4100"/>
          </a:p>
        </p:txBody>
      </p:sp>
      <p:pic>
        <p:nvPicPr>
          <p:cNvPr id="216" name="Google Shape;216;p23" title="more_sparse_matric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85" y="1737935"/>
            <a:ext cx="9576375" cy="40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 sz="4100"/>
              <a:t>Rdlae ultimate</a:t>
            </a:r>
            <a:endParaRPr sz="4100"/>
          </a:p>
        </p:txBody>
      </p:sp>
      <p:graphicFrame>
        <p:nvGraphicFramePr>
          <p:cNvPr id="222" name="Google Shape;222;p24"/>
          <p:cNvGraphicFramePr/>
          <p:nvPr/>
        </p:nvGraphicFramePr>
        <p:xfrm>
          <a:off x="1089400" y="16908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{A76B557D-C1D1-4C9D-A9EA-BB690E70117E}</a:tableStyleId>
              </a:tblPr>
              <a:tblGrid>
                <a:gridCol w="1847850"/>
                <a:gridCol w="1143000"/>
                <a:gridCol w="3171825"/>
              </a:tblGrid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</a:t>
                      </a:r>
                      <a:endParaRPr b="1"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B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Формула</a:t>
                      </a:r>
                      <a:endParaRPr b="1"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Особенность</a:t>
                      </a:r>
                      <a:endParaRPr b="1"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Байесовский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0" marB="95250" marR="95250" marL="95250">
                    <a:lnT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Фиксированный параметр регуляризации C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1057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Адаптивный Байесовский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0" marB="95250" marR="95250" marL="95250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Автоматический подбор C = mean(contacts₀)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Сглаженный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0" marB="95250" marR="95250" marL="95250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5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Простое аддитивное сглаживание</a:t>
                      </a:r>
                      <a:endParaRPr sz="115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3" name="Google Shape;223;p24" title="photo_5316751367773223480_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00" y="4360775"/>
            <a:ext cx="7017874" cy="22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 title="photo_5316751367773223481_x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349" y="1389213"/>
            <a:ext cx="4207526" cy="2691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7679675" y="4654150"/>
            <a:ext cx="47058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X = X_bool * log(1 + bayesian_weighted)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Recall@40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0.182 -&gt; 0.202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Sequential models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838200" y="14019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SasRec [RePlay] (node sequence)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SasRec	[RePlay] (category sequence)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SasRec </a:t>
            </a:r>
            <a:r>
              <a:rPr lang="ru-RU"/>
              <a:t>Barlow Twins [preprint: </a:t>
            </a:r>
            <a:r>
              <a:rPr lang="ru-RU" sz="2600">
                <a:solidFill>
                  <a:srgbClr val="1F2328"/>
                </a:solidFill>
                <a:highlight>
                  <a:srgbClr val="FFFFFF"/>
                </a:highlight>
              </a:rPr>
              <a:t>Ivan Razvorotnev, Evgeny Frolov, Marina Munkhoeva</a:t>
            </a:r>
            <a:r>
              <a:rPr lang="ru-RU"/>
              <a:t>]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300" y="4172650"/>
            <a:ext cx="4527350" cy="25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200" y="3690650"/>
            <a:ext cx="3675350" cy="3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38" y="4493963"/>
            <a:ext cx="149542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98550" y="6059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https://github.com/sb-ai-lab/RePlay/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SasRec Barlow Twins (sasrec_bt)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600" y="1690825"/>
            <a:ext cx="5877851" cy="451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2950"/>
            <a:ext cx="5817801" cy="300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SasRecBT_ultimate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lae хорошо сработала линейная комбинация пользовательских действий разных типов, контакт имеет больший вес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SasRecBT_ultimate = (SasRecBT_click + .5 * </a:t>
            </a:r>
            <a:r>
              <a:rPr lang="ru-RU" sz="1800"/>
              <a:t>SasRecBT_is_contact) * sqrt(bayesian_weighted)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Recall@40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0.158 -&gt; 0.184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Can gen comparison</a:t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5"/>
            <a:ext cx="5982250" cy="44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975" y="2482575"/>
            <a:ext cx="47244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Pop bias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5" y="1502413"/>
            <a:ext cx="5486400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900" y="1690825"/>
            <a:ext cx="5969700" cy="41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Ranking part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3295" l="0" r="0" t="3333"/>
          <a:stretch/>
        </p:blipFill>
        <p:spPr>
          <a:xfrm>
            <a:off x="5217200" y="1825625"/>
            <a:ext cx="6842099" cy="3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5" y="1825625"/>
            <a:ext cx="5020652" cy="11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975" y="3154975"/>
            <a:ext cx="5235174" cy="21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Features, </a:t>
            </a:r>
            <a:r>
              <a:rPr lang="ru-RU"/>
              <a:t>Features, Features … features.</a:t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838200" y="1479100"/>
            <a:ext cx="83952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</a:rPr>
              <a:t>Models [score, rank]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EASE_DAN,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SasRec,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SasRec category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SasRec Barlow twins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</a:rPr>
              <a:t>Item features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node contact stats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category contact stats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</a:rPr>
              <a:t>User-Item features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user category stats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user most pop location count in node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ru-RU" sz="2200">
                <a:solidFill>
                  <a:schemeClr val="dk1"/>
                </a:solidFill>
              </a:rPr>
              <a:t>user last contact/seen category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4297" l="5486" r="5442" t="0"/>
          <a:stretch/>
        </p:blipFill>
        <p:spPr>
          <a:xfrm>
            <a:off x="8129100" y="1791450"/>
            <a:ext cx="3352802" cy="457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630625" y="285750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Task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23300" y="1182425"/>
            <a:ext cx="5912100" cy="147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Category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‘Телефоны’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1123300" y="3009900"/>
            <a:ext cx="24786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Node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‘Айфон 13’</a:t>
            </a:r>
            <a:endParaRPr sz="1200"/>
          </a:p>
        </p:txBody>
      </p:sp>
      <p:sp>
        <p:nvSpPr>
          <p:cNvPr id="98" name="Google Shape;98;p14"/>
          <p:cNvSpPr/>
          <p:nvPr/>
        </p:nvSpPr>
        <p:spPr>
          <a:xfrm>
            <a:off x="4556925" y="3009900"/>
            <a:ext cx="24786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Node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‘Nokia 3310’</a:t>
            </a:r>
            <a:endParaRPr sz="1200"/>
          </a:p>
        </p:txBody>
      </p:sp>
      <p:cxnSp>
        <p:nvCxnSpPr>
          <p:cNvPr id="99" name="Google Shape;99;p14"/>
          <p:cNvCxnSpPr>
            <a:stCxn id="96" idx="2"/>
          </p:cNvCxnSpPr>
          <p:nvPr/>
        </p:nvCxnSpPr>
        <p:spPr>
          <a:xfrm flipH="1">
            <a:off x="3626050" y="2660525"/>
            <a:ext cx="4533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4"/>
          <p:cNvCxnSpPr>
            <a:stCxn id="96" idx="2"/>
          </p:cNvCxnSpPr>
          <p:nvPr/>
        </p:nvCxnSpPr>
        <p:spPr>
          <a:xfrm>
            <a:off x="4079350" y="2660525"/>
            <a:ext cx="4776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4"/>
          <p:cNvSpPr/>
          <p:nvPr/>
        </p:nvSpPr>
        <p:spPr>
          <a:xfrm>
            <a:off x="690138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Продам айфон, Москва</a:t>
            </a:r>
            <a:endParaRPr sz="1200"/>
          </a:p>
        </p:txBody>
      </p:sp>
      <p:sp>
        <p:nvSpPr>
          <p:cNvPr id="102" name="Google Shape;102;p14"/>
          <p:cNvSpPr/>
          <p:nvPr/>
        </p:nvSpPr>
        <p:spPr>
          <a:xfrm>
            <a:off x="2507763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Iphone 13 128gb, Ижевск</a:t>
            </a:r>
            <a:endParaRPr sz="1200"/>
          </a:p>
        </p:txBody>
      </p:sp>
      <p:sp>
        <p:nvSpPr>
          <p:cNvPr id="103" name="Google Shape;103;p14"/>
          <p:cNvSpPr/>
          <p:nvPr/>
        </p:nvSpPr>
        <p:spPr>
          <a:xfrm>
            <a:off x="4123763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Телефон легенда, 600 руб.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Екатеринбург</a:t>
            </a:r>
            <a:endParaRPr sz="1200"/>
          </a:p>
        </p:txBody>
      </p:sp>
      <p:sp>
        <p:nvSpPr>
          <p:cNvPr id="104" name="Google Shape;104;p14"/>
          <p:cNvSpPr/>
          <p:nvPr/>
        </p:nvSpPr>
        <p:spPr>
          <a:xfrm>
            <a:off x="5941388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Продам, торга нет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5_000 руб.</a:t>
            </a:r>
            <a:endParaRPr sz="1200"/>
          </a:p>
        </p:txBody>
      </p:sp>
      <p:cxnSp>
        <p:nvCxnSpPr>
          <p:cNvPr id="105" name="Google Shape;105;p14"/>
          <p:cNvCxnSpPr>
            <a:stCxn id="97" idx="2"/>
          </p:cNvCxnSpPr>
          <p:nvPr/>
        </p:nvCxnSpPr>
        <p:spPr>
          <a:xfrm flipH="1">
            <a:off x="2128900" y="4488000"/>
            <a:ext cx="2337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4"/>
          <p:cNvCxnSpPr>
            <a:stCxn id="97" idx="2"/>
          </p:cNvCxnSpPr>
          <p:nvPr/>
        </p:nvCxnSpPr>
        <p:spPr>
          <a:xfrm>
            <a:off x="2362600" y="4488000"/>
            <a:ext cx="2289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5815900" y="4483050"/>
            <a:ext cx="2289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 flipH="1">
            <a:off x="5582200" y="4492950"/>
            <a:ext cx="2337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4"/>
          <p:cNvSpPr txBox="1"/>
          <p:nvPr/>
        </p:nvSpPr>
        <p:spPr>
          <a:xfrm>
            <a:off x="8281575" y="1552025"/>
            <a:ext cx="212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Общая категория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53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8281575" y="3379500"/>
            <a:ext cx="32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2nd lvl категория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424_068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8414250" y="5118300"/>
            <a:ext cx="32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Объявления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22_646_691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Most rated features</a:t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817825" y="1950975"/>
            <a:ext cx="7646400" cy="4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Sequential models scores/ranks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EASE/RDLAE scores/ranks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Contact ratio node/category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Last seen/contact category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User location count in node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node/category/location</a:t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Total 44 features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775" y="2187473"/>
            <a:ext cx="5735925" cy="3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Small Trick</a:t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75" y="1961500"/>
            <a:ext cx="57721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7330975" y="2473225"/>
            <a:ext cx="429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LGBM рейтит node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Маскируем node, которые попадают в топ 30_000 для теста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Training Ranker, Kfold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0" y="2069850"/>
            <a:ext cx="48006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6513150" y="1497725"/>
            <a:ext cx="509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Optuna на каждый фолд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CatboostRanker + LGBM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>
                <a:solidFill>
                  <a:schemeClr val="dk1"/>
                </a:solidFill>
              </a:rPr>
              <a:t>валидируемся recall@40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descr="Изображение выглядит как текст, млекопитающее, плакат, снимок экрана&#10;&#10;Содержимое, созданное искусственным интеллектом, может быть неверным." id="306" name="Google Shape;3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0975" y="3092525"/>
            <a:ext cx="3345369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695475" y="5831775"/>
            <a:ext cx="44052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split by user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Links to dive deeper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044225" y="2127250"/>
            <a:ext cx="7822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EASE: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hlinkClick r:id="rId3"/>
              </a:rPr>
              <a:t>https://arxiv.org/abs/1905.03375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RDLAE: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hlinkClick r:id="rId4"/>
              </a:rPr>
              <a:t>https://arxiv.org/abs/2305.12922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EASE DAN: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hlinkClick r:id="rId5"/>
              </a:rPr>
              <a:t>Why is Normalization Necessary for Linear Recommenders?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SasRec Barlow Twins: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https://github.com/RAZVOR/barlow_twins_sasrec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DM for any questions</a:t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 b="2181" l="2533" r="1873" t="0"/>
          <a:stretch/>
        </p:blipFill>
        <p:spPr>
          <a:xfrm>
            <a:off x="6762225" y="1690825"/>
            <a:ext cx="3435300" cy="417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125" y="1690825"/>
            <a:ext cx="3435299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соревнование!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329" name="Google Shape;329;p37" title="photo_5312504564240478806_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0" y="1690825"/>
            <a:ext cx="5048001" cy="4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630625" y="285750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Task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123300" y="1182425"/>
            <a:ext cx="5912100" cy="147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Category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‘Телефоны’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1123300" y="3009900"/>
            <a:ext cx="24786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Node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‘Айфон 13’</a:t>
            </a:r>
            <a:endParaRPr sz="1200"/>
          </a:p>
        </p:txBody>
      </p:sp>
      <p:sp>
        <p:nvSpPr>
          <p:cNvPr id="119" name="Google Shape;119;p15"/>
          <p:cNvSpPr/>
          <p:nvPr/>
        </p:nvSpPr>
        <p:spPr>
          <a:xfrm>
            <a:off x="4556925" y="3009900"/>
            <a:ext cx="24786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Node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‘Nokia 3310’</a:t>
            </a:r>
            <a:endParaRPr sz="1200"/>
          </a:p>
        </p:txBody>
      </p:sp>
      <p:cxnSp>
        <p:nvCxnSpPr>
          <p:cNvPr id="120" name="Google Shape;120;p15"/>
          <p:cNvCxnSpPr>
            <a:stCxn id="117" idx="2"/>
          </p:cNvCxnSpPr>
          <p:nvPr/>
        </p:nvCxnSpPr>
        <p:spPr>
          <a:xfrm flipH="1">
            <a:off x="3626050" y="2660525"/>
            <a:ext cx="4533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5"/>
          <p:cNvCxnSpPr>
            <a:stCxn id="117" idx="2"/>
          </p:cNvCxnSpPr>
          <p:nvPr/>
        </p:nvCxnSpPr>
        <p:spPr>
          <a:xfrm>
            <a:off x="4079350" y="2660525"/>
            <a:ext cx="4776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/>
          <p:nvPr/>
        </p:nvSpPr>
        <p:spPr>
          <a:xfrm>
            <a:off x="690138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Продам айфон, Москва</a:t>
            </a:r>
            <a:endParaRPr sz="1200"/>
          </a:p>
        </p:txBody>
      </p:sp>
      <p:sp>
        <p:nvSpPr>
          <p:cNvPr id="123" name="Google Shape;123;p15"/>
          <p:cNvSpPr/>
          <p:nvPr/>
        </p:nvSpPr>
        <p:spPr>
          <a:xfrm>
            <a:off x="2507763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Iphone 13 128gb, Ижевск</a:t>
            </a:r>
            <a:endParaRPr sz="1200"/>
          </a:p>
        </p:txBody>
      </p:sp>
      <p:sp>
        <p:nvSpPr>
          <p:cNvPr id="124" name="Google Shape;124;p15"/>
          <p:cNvSpPr/>
          <p:nvPr/>
        </p:nvSpPr>
        <p:spPr>
          <a:xfrm>
            <a:off x="4123763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Телефон легенда, 600 руб.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Екатеринбург</a:t>
            </a:r>
            <a:endParaRPr sz="1200"/>
          </a:p>
        </p:txBody>
      </p:sp>
      <p:sp>
        <p:nvSpPr>
          <p:cNvPr id="125" name="Google Shape;125;p15"/>
          <p:cNvSpPr/>
          <p:nvPr/>
        </p:nvSpPr>
        <p:spPr>
          <a:xfrm>
            <a:off x="5941388" y="4837375"/>
            <a:ext cx="1527300" cy="14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Item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Продам, торга нет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5_000 руб.</a:t>
            </a:r>
            <a:endParaRPr sz="1200"/>
          </a:p>
        </p:txBody>
      </p:sp>
      <p:cxnSp>
        <p:nvCxnSpPr>
          <p:cNvPr id="126" name="Google Shape;126;p15"/>
          <p:cNvCxnSpPr>
            <a:stCxn id="118" idx="2"/>
          </p:cNvCxnSpPr>
          <p:nvPr/>
        </p:nvCxnSpPr>
        <p:spPr>
          <a:xfrm flipH="1">
            <a:off x="2128900" y="4488000"/>
            <a:ext cx="2337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5"/>
          <p:cNvCxnSpPr>
            <a:stCxn id="118" idx="2"/>
          </p:cNvCxnSpPr>
          <p:nvPr/>
        </p:nvCxnSpPr>
        <p:spPr>
          <a:xfrm>
            <a:off x="2362600" y="4488000"/>
            <a:ext cx="2289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5815900" y="4483050"/>
            <a:ext cx="2289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5"/>
          <p:cNvCxnSpPr/>
          <p:nvPr/>
        </p:nvCxnSpPr>
        <p:spPr>
          <a:xfrm flipH="1">
            <a:off x="5582200" y="4492950"/>
            <a:ext cx="2337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5"/>
          <p:cNvSpPr txBox="1"/>
          <p:nvPr/>
        </p:nvSpPr>
        <p:spPr>
          <a:xfrm>
            <a:off x="8281575" y="1552025"/>
            <a:ext cx="212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Общая категория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53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8281575" y="3379500"/>
            <a:ext cx="32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2nd lvl категория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424_068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8414250" y="5118300"/>
            <a:ext cx="32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Объявления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cardinality = 22_646_691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90150" y="2837700"/>
            <a:ext cx="6778500" cy="182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/>
        </p:nvSpPr>
        <p:spPr>
          <a:xfrm>
            <a:off x="630625" y="285750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Data overview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5" y="745975"/>
            <a:ext cx="3869275" cy="31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" y="3943800"/>
            <a:ext cx="4074570" cy="29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475" y="686488"/>
            <a:ext cx="6569900" cy="3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4463700" y="5133825"/>
            <a:ext cx="772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Мысли вслух: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ru-RU" sz="1800">
                <a:solidFill>
                  <a:schemeClr val="dk1"/>
                </a:solidFill>
              </a:rPr>
              <a:t>Как учитывать explicit feedback?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ru-RU" sz="1800">
                <a:solidFill>
                  <a:schemeClr val="dk1"/>
                </a:solidFill>
              </a:rPr>
              <a:t>Сколько нод достаточно для тренировки?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ru-RU" sz="1800">
                <a:solidFill>
                  <a:schemeClr val="dk1"/>
                </a:solidFill>
              </a:rPr>
              <a:t>Как учитывать фичи объявлений?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ru-RU" sz="1800">
                <a:solidFill>
                  <a:schemeClr val="dk1"/>
                </a:solidFill>
              </a:rPr>
              <a:t>Как поведут себя трансформеры на такой отложенный таргет?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4328" y="4111431"/>
            <a:ext cx="3602900" cy="7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main steps</a:t>
            </a:r>
            <a:endParaRPr/>
          </a:p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6932700" y="2870075"/>
            <a:ext cx="5259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•"/>
            </a:pPr>
            <a:r>
              <a:rPr lang="ru-RU" sz="2000"/>
              <a:t>Последние 14 дней используем для валидации can.gen/ тренировки ranker</a:t>
            </a:r>
            <a:endParaRPr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ru-RU" sz="2000"/>
              <a:t>Оставляем top 30_000 node</a:t>
            </a:r>
            <a:endParaRPr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ru-RU" sz="2000"/>
              <a:t>Не забываем df_category.drop_nulls()</a:t>
            </a:r>
            <a:endParaRPr sz="2000"/>
          </a:p>
        </p:txBody>
      </p:sp>
      <p:sp>
        <p:nvSpPr>
          <p:cNvPr id="151" name="Google Shape;151;p17"/>
          <p:cNvSpPr/>
          <p:nvPr/>
        </p:nvSpPr>
        <p:spPr>
          <a:xfrm>
            <a:off x="1963977" y="2542175"/>
            <a:ext cx="3297600" cy="603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Retrieval train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261578" y="2542175"/>
            <a:ext cx="1362300" cy="6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Ranker train</a:t>
            </a:r>
            <a:endParaRPr/>
          </a:p>
        </p:txBody>
      </p:sp>
      <p:cxnSp>
        <p:nvCxnSpPr>
          <p:cNvPr id="153" name="Google Shape;153;p17"/>
          <p:cNvCxnSpPr/>
          <p:nvPr/>
        </p:nvCxnSpPr>
        <p:spPr>
          <a:xfrm>
            <a:off x="5254541" y="3464162"/>
            <a:ext cx="1359000" cy="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4" name="Google Shape;154;p17"/>
          <p:cNvCxnSpPr/>
          <p:nvPr/>
        </p:nvCxnSpPr>
        <p:spPr>
          <a:xfrm flipH="1" rot="10800000">
            <a:off x="1963977" y="3464053"/>
            <a:ext cx="32976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5" name="Google Shape;155;p17"/>
          <p:cNvSpPr txBox="1"/>
          <p:nvPr/>
        </p:nvSpPr>
        <p:spPr>
          <a:xfrm>
            <a:off x="5717869" y="3090094"/>
            <a:ext cx="6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14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3367736" y="3090094"/>
            <a:ext cx="6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30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963977" y="4045060"/>
            <a:ext cx="4649700" cy="603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Clickstream</a:t>
            </a:r>
            <a:endParaRPr/>
          </a:p>
        </p:txBody>
      </p:sp>
      <p:cxnSp>
        <p:nvCxnSpPr>
          <p:cNvPr id="158" name="Google Shape;158;p17"/>
          <p:cNvCxnSpPr/>
          <p:nvPr/>
        </p:nvCxnSpPr>
        <p:spPr>
          <a:xfrm flipH="1" rot="10800000">
            <a:off x="1963977" y="4951065"/>
            <a:ext cx="4687800" cy="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9" name="Google Shape;159;p17"/>
          <p:cNvSpPr txBox="1"/>
          <p:nvPr/>
        </p:nvSpPr>
        <p:spPr>
          <a:xfrm>
            <a:off x="4083226" y="4565963"/>
            <a:ext cx="6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44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481718" y="2682004"/>
            <a:ext cx="108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For train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280825" y="4119574"/>
            <a:ext cx="176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For inference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Хронология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сабмитов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703" y="635619"/>
            <a:ext cx="6037972" cy="524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14700" y="2423400"/>
            <a:ext cx="3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Первый сабмит – 0.20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75400" y="3030025"/>
            <a:ext cx="32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Лучший соло генератор в финале на прайват лб показал 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lang="ru-RU" sz="2000">
                <a:solidFill>
                  <a:schemeClr val="dk1"/>
                </a:solidFill>
              </a:rPr>
              <a:t>04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Embarrassingly </a:t>
            </a:r>
            <a:r>
              <a:rPr lang="ru-RU"/>
              <a:t>Architecture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200" y="2717425"/>
            <a:ext cx="66325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13300" y="4625650"/>
            <a:ext cx="213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user-item matrix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3259913" y="4479388"/>
            <a:ext cx="213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can gen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LAE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5550" y="2647350"/>
            <a:ext cx="567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30_000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nodes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086300" y="2647350"/>
            <a:ext cx="567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300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nodes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5995813" y="4479388"/>
            <a:ext cx="213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Ranker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Boosting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175" y="3327538"/>
            <a:ext cx="1199200" cy="4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9243050" y="3121200"/>
            <a:ext cx="27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6792150" y="3193263"/>
            <a:ext cx="567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40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nodes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883875" y="5538700"/>
            <a:ext cx="101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Семплинг позитивов/негативов - 10/30 на юзера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Candidate generators 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838200" y="1401925"/>
            <a:ext cx="56598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0249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ru-RU" sz="1566"/>
              <a:t>EASE (2019) </a:t>
            </a:r>
            <a:endParaRPr sz="1566"/>
          </a:p>
          <a:p>
            <a:pPr indent="-15024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ru-RU" sz="1566"/>
              <a:t>Sansa / Elsa (2023)</a:t>
            </a:r>
            <a:endParaRPr sz="1566"/>
          </a:p>
          <a:p>
            <a:pPr indent="-15024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ru-RU" sz="1566"/>
              <a:t>Rdlae (2023)</a:t>
            </a:r>
            <a:endParaRPr sz="1566"/>
          </a:p>
          <a:p>
            <a:pPr indent="-15024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</a:pPr>
            <a:r>
              <a:rPr lang="ru-RU" sz="1566"/>
              <a:t>Ease/rlae-dan (data adaptive normalization) 2025</a:t>
            </a:r>
            <a:endParaRPr sz="1566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47" y="3426625"/>
            <a:ext cx="10674002" cy="3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Why lae needs normalization? </a:t>
            </a:r>
            <a:endParaRPr/>
          </a:p>
        </p:txBody>
      </p:sp>
      <p:pic>
        <p:nvPicPr>
          <p:cNvPr id="198" name="Google Shape;198;p21" title="enoug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0" y="1991975"/>
            <a:ext cx="5523200" cy="24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 title="normaliz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300" y="1945488"/>
            <a:ext cx="5793899" cy="256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38200" y="4839750"/>
            <a:ext cx="5088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RDLAE — это линейный автоэнкодер для рекомендаций, который ослабляет жесткие "нулевые" ограничения на диагональ весовой матрицы.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отличие от классических моделей (например, EASEᵣ), где диагональ матрицы обязана быть нулевой (diag(B) = 0), RDLAE допускает ненулевые значения (diag(B) ≤ ξ), контролируя степень свободы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6652100" y="4907875"/>
            <a:ext cx="5088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 — это "умная настройка" рекомендаций, которая помогает балансирировать между популярными и нишевыми товарами, а также учитывает общие закономерности в данных.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как "регулятор громкости" для двух проблем: засилья хитов (popularity bias) и узких рекомендаций (neighborhood bias).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6305" y="595400"/>
            <a:ext cx="3471195" cy="1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